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svg" ContentType="image/svg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7" r:id="rId7"/>
    <p:sldId id="266" r:id="rId8"/>
    <p:sldId id="260" r:id="rId9"/>
    <p:sldId id="262" r:id="rId10"/>
    <p:sldId id="261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A9427B-FB5D-300C-0635-352C2E6EB9BF}" v="180" dt="2020-03-10T08:19:47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8"/>
    <p:restoredTop sz="94627"/>
  </p:normalViewPr>
  <p:slideViewPr>
    <p:cSldViewPr snapToGrid="0" snapToObjects="1" showGuides="1">
      <p:cViewPr varScale="1">
        <p:scale>
          <a:sx n="50" d="100"/>
          <a:sy n="50" d="100"/>
        </p:scale>
        <p:origin x="184" y="8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Users\beth\Documents\Work\ARCP\Audit\Copy%20of%20Ankle%20fusion%20April%2008%20-%20Oct%2019%20SWS%20edite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Users\beth\Documents\Work\ARCP\Audit\Copy%20of%20Ankle%20fusion%20April%2008%20-%20Oct%2019%20SWS%20edite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open time to union</a:t>
            </a:r>
          </a:p>
        </c:rich>
      </c:tx>
      <c:layout>
        <c:manualLayout>
          <c:xMode val="edge"/>
          <c:yMode val="edge"/>
          <c:x val="0.401360309506356"/>
          <c:y val="0.02813901473205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0459995156292161"/>
          <c:y val="0.0814117644882051"/>
          <c:w val="0.908000968741568"/>
          <c:h val="0.861278533659102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dPt>
            <c:idx val="1"/>
            <c:marker>
              <c:symbol val="diamond"/>
              <c:size val="6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22A-438D-B363-FC3BB4C908DC}"/>
              </c:ext>
            </c:extLst>
          </c:dPt>
          <c:dPt>
            <c:idx val="5"/>
            <c:marker>
              <c:symbol val="diamond"/>
              <c:size val="6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22A-438D-B363-FC3BB4C908DC}"/>
              </c:ext>
            </c:extLst>
          </c:dPt>
          <c:dPt>
            <c:idx val="8"/>
            <c:marker>
              <c:symbol val="diamond"/>
              <c:size val="6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22A-438D-B363-FC3BB4C908DC}"/>
              </c:ext>
            </c:extLst>
          </c:dPt>
          <c:dPt>
            <c:idx val="16"/>
            <c:marker>
              <c:symbol val="diamond"/>
              <c:size val="6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22A-438D-B363-FC3BB4C908DC}"/>
              </c:ext>
            </c:extLst>
          </c:dPt>
          <c:dPt>
            <c:idx val="19"/>
            <c:marker>
              <c:symbol val="diamond"/>
              <c:size val="6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A22A-438D-B363-FC3BB4C908DC}"/>
              </c:ext>
            </c:extLst>
          </c:dPt>
          <c:dPt>
            <c:idx val="24"/>
            <c:marker>
              <c:symbol val="diamond"/>
              <c:size val="6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A22A-438D-B363-FC3BB4C908DC}"/>
              </c:ext>
            </c:extLst>
          </c:dPt>
          <c:xVal>
            <c:numRef>
              <c:f>'Time to union'!$B$46:$B$81</c:f>
              <c:numCache>
                <c:formatCode>dd/mm/yyyy;@</c:formatCode>
                <c:ptCount val="36"/>
                <c:pt idx="0">
                  <c:v>38113.0</c:v>
                </c:pt>
                <c:pt idx="1">
                  <c:v>38134.0</c:v>
                </c:pt>
                <c:pt idx="2">
                  <c:v>38141.0</c:v>
                </c:pt>
                <c:pt idx="3">
                  <c:v>38316.0</c:v>
                </c:pt>
                <c:pt idx="4">
                  <c:v>38372.0</c:v>
                </c:pt>
                <c:pt idx="5">
                  <c:v>38386.0</c:v>
                </c:pt>
                <c:pt idx="6">
                  <c:v>38469.0</c:v>
                </c:pt>
                <c:pt idx="7">
                  <c:v>38596.0</c:v>
                </c:pt>
                <c:pt idx="8">
                  <c:v>38743.0</c:v>
                </c:pt>
                <c:pt idx="9">
                  <c:v>39163.0</c:v>
                </c:pt>
                <c:pt idx="10">
                  <c:v>39170.0</c:v>
                </c:pt>
                <c:pt idx="11">
                  <c:v>39247.0</c:v>
                </c:pt>
                <c:pt idx="12">
                  <c:v>39457.0</c:v>
                </c:pt>
                <c:pt idx="13">
                  <c:v>39485.0</c:v>
                </c:pt>
                <c:pt idx="14">
                  <c:v>39499.0</c:v>
                </c:pt>
                <c:pt idx="15">
                  <c:v>39562.0</c:v>
                </c:pt>
                <c:pt idx="16">
                  <c:v>40024.0</c:v>
                </c:pt>
                <c:pt idx="17">
                  <c:v>39884.0</c:v>
                </c:pt>
                <c:pt idx="18">
                  <c:v>40010.0</c:v>
                </c:pt>
                <c:pt idx="19">
                  <c:v>40220.0</c:v>
                </c:pt>
                <c:pt idx="20">
                  <c:v>40234.0</c:v>
                </c:pt>
                <c:pt idx="21">
                  <c:v>40619.0</c:v>
                </c:pt>
                <c:pt idx="22">
                  <c:v>40633.0</c:v>
                </c:pt>
                <c:pt idx="23">
                  <c:v>40864.0</c:v>
                </c:pt>
                <c:pt idx="24">
                  <c:v>40948.0</c:v>
                </c:pt>
                <c:pt idx="25">
                  <c:v>40976.0</c:v>
                </c:pt>
                <c:pt idx="26">
                  <c:v>40990.0</c:v>
                </c:pt>
                <c:pt idx="27">
                  <c:v>41207.0</c:v>
                </c:pt>
                <c:pt idx="28">
                  <c:v>41249.0</c:v>
                </c:pt>
                <c:pt idx="29">
                  <c:v>41312.0</c:v>
                </c:pt>
                <c:pt idx="30">
                  <c:v>41382.0</c:v>
                </c:pt>
                <c:pt idx="31">
                  <c:v>41410.0</c:v>
                </c:pt>
                <c:pt idx="32">
                  <c:v>41431.0</c:v>
                </c:pt>
                <c:pt idx="33">
                  <c:v>41984.0</c:v>
                </c:pt>
                <c:pt idx="34">
                  <c:v>41732.0</c:v>
                </c:pt>
                <c:pt idx="35">
                  <c:v>41739.0</c:v>
                </c:pt>
              </c:numCache>
            </c:numRef>
          </c:xVal>
          <c:yVal>
            <c:numRef>
              <c:f>'Time to union'!$H$46:$H$81</c:f>
              <c:numCache>
                <c:formatCode>General</c:formatCode>
                <c:ptCount val="36"/>
                <c:pt idx="0">
                  <c:v>82.0</c:v>
                </c:pt>
                <c:pt idx="1">
                  <c:v>300.0</c:v>
                </c:pt>
                <c:pt idx="2">
                  <c:v>300.0</c:v>
                </c:pt>
                <c:pt idx="3">
                  <c:v>82.0</c:v>
                </c:pt>
                <c:pt idx="4">
                  <c:v>89.0</c:v>
                </c:pt>
                <c:pt idx="5">
                  <c:v>300.0</c:v>
                </c:pt>
                <c:pt idx="6">
                  <c:v>91.0</c:v>
                </c:pt>
                <c:pt idx="7">
                  <c:v>89.0</c:v>
                </c:pt>
                <c:pt idx="8">
                  <c:v>300.0</c:v>
                </c:pt>
                <c:pt idx="9">
                  <c:v>138.0</c:v>
                </c:pt>
                <c:pt idx="10">
                  <c:v>89.0</c:v>
                </c:pt>
                <c:pt idx="11">
                  <c:v>89.0</c:v>
                </c:pt>
                <c:pt idx="12">
                  <c:v>124.0</c:v>
                </c:pt>
                <c:pt idx="13">
                  <c:v>82.0</c:v>
                </c:pt>
                <c:pt idx="14">
                  <c:v>82.0</c:v>
                </c:pt>
                <c:pt idx="15">
                  <c:v>89.0</c:v>
                </c:pt>
                <c:pt idx="16">
                  <c:v>300.0</c:v>
                </c:pt>
                <c:pt idx="17">
                  <c:v>152.0</c:v>
                </c:pt>
                <c:pt idx="18">
                  <c:v>88.0</c:v>
                </c:pt>
                <c:pt idx="19">
                  <c:v>300.0</c:v>
                </c:pt>
                <c:pt idx="20">
                  <c:v>82.0</c:v>
                </c:pt>
                <c:pt idx="21">
                  <c:v>82.0</c:v>
                </c:pt>
                <c:pt idx="22">
                  <c:v>124.0</c:v>
                </c:pt>
                <c:pt idx="23">
                  <c:v>89.0</c:v>
                </c:pt>
                <c:pt idx="24">
                  <c:v>300.0</c:v>
                </c:pt>
                <c:pt idx="25">
                  <c:v>89.0</c:v>
                </c:pt>
                <c:pt idx="26">
                  <c:v>89.0</c:v>
                </c:pt>
                <c:pt idx="27">
                  <c:v>82.0</c:v>
                </c:pt>
                <c:pt idx="28">
                  <c:v>89.0</c:v>
                </c:pt>
                <c:pt idx="29">
                  <c:v>89.0</c:v>
                </c:pt>
                <c:pt idx="30">
                  <c:v>140.0</c:v>
                </c:pt>
                <c:pt idx="31">
                  <c:v>131.0</c:v>
                </c:pt>
                <c:pt idx="32">
                  <c:v>91.0</c:v>
                </c:pt>
                <c:pt idx="33">
                  <c:v>112.0</c:v>
                </c:pt>
                <c:pt idx="34">
                  <c:v>187.0</c:v>
                </c:pt>
                <c:pt idx="35">
                  <c:v>82.0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A22A-438D-B363-FC3BB4C90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696777632"/>
        <c:axId val="-696772576"/>
      </c:scatterChart>
      <c:valAx>
        <c:axId val="-6967776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dd/mm/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96772576"/>
        <c:crosses val="autoZero"/>
        <c:crossBetween val="midCat"/>
      </c:valAx>
      <c:valAx>
        <c:axId val="-69677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967776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Arthroscopic Days to Union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dPt>
            <c:idx val="5"/>
            <c:marker>
              <c:symbol val="diamond"/>
              <c:size val="6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281B-49D5-9C5C-760F0C1D3275}"/>
              </c:ext>
            </c:extLst>
          </c:dPt>
          <c:dPt>
            <c:idx val="6"/>
            <c:marker>
              <c:symbol val="diamond"/>
              <c:size val="6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281B-49D5-9C5C-760F0C1D3275}"/>
              </c:ext>
            </c:extLst>
          </c:dPt>
          <c:dPt>
            <c:idx val="11"/>
            <c:marker>
              <c:symbol val="diamond"/>
              <c:size val="6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281B-49D5-9C5C-760F0C1D3275}"/>
              </c:ext>
            </c:extLst>
          </c:dPt>
          <c:dPt>
            <c:idx val="24"/>
            <c:marker>
              <c:symbol val="diamond"/>
              <c:size val="6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281B-49D5-9C5C-760F0C1D3275}"/>
              </c:ext>
            </c:extLst>
          </c:dPt>
          <c:xVal>
            <c:numRef>
              <c:f>'Time to union'!$B$4:$B$42</c:f>
              <c:numCache>
                <c:formatCode>dd/mm/yyyy;@</c:formatCode>
                <c:ptCount val="39"/>
                <c:pt idx="0">
                  <c:v>38876.0</c:v>
                </c:pt>
                <c:pt idx="1">
                  <c:v>38953.0</c:v>
                </c:pt>
                <c:pt idx="2">
                  <c:v>39072.0</c:v>
                </c:pt>
                <c:pt idx="3">
                  <c:v>39143.0</c:v>
                </c:pt>
                <c:pt idx="4">
                  <c:v>39170.0</c:v>
                </c:pt>
                <c:pt idx="5">
                  <c:v>39177.0</c:v>
                </c:pt>
                <c:pt idx="6">
                  <c:v>39184.0</c:v>
                </c:pt>
                <c:pt idx="7">
                  <c:v>39233.0</c:v>
                </c:pt>
                <c:pt idx="8">
                  <c:v>39471.0</c:v>
                </c:pt>
                <c:pt idx="9">
                  <c:v>39541.0</c:v>
                </c:pt>
                <c:pt idx="10">
                  <c:v>39555.0</c:v>
                </c:pt>
                <c:pt idx="11">
                  <c:v>40507.0</c:v>
                </c:pt>
                <c:pt idx="12">
                  <c:v>40549.0</c:v>
                </c:pt>
                <c:pt idx="13">
                  <c:v>40598.0</c:v>
                </c:pt>
                <c:pt idx="14">
                  <c:v>40822.0</c:v>
                </c:pt>
                <c:pt idx="15">
                  <c:v>41039.0</c:v>
                </c:pt>
                <c:pt idx="16">
                  <c:v>41046.0</c:v>
                </c:pt>
                <c:pt idx="17">
                  <c:v>41228.0</c:v>
                </c:pt>
                <c:pt idx="18">
                  <c:v>41256.0</c:v>
                </c:pt>
                <c:pt idx="19">
                  <c:v>41298.0</c:v>
                </c:pt>
                <c:pt idx="20">
                  <c:v>41305.0</c:v>
                </c:pt>
                <c:pt idx="21">
                  <c:v>41361.0</c:v>
                </c:pt>
                <c:pt idx="22">
                  <c:v>41529.0</c:v>
                </c:pt>
                <c:pt idx="23">
                  <c:v>41585.0</c:v>
                </c:pt>
                <c:pt idx="24">
                  <c:v>41711.0</c:v>
                </c:pt>
                <c:pt idx="25">
                  <c:v>41725.0</c:v>
                </c:pt>
                <c:pt idx="26">
                  <c:v>41746.0</c:v>
                </c:pt>
                <c:pt idx="27">
                  <c:v>41760.0</c:v>
                </c:pt>
                <c:pt idx="28">
                  <c:v>41781.0</c:v>
                </c:pt>
                <c:pt idx="29">
                  <c:v>41809.0</c:v>
                </c:pt>
                <c:pt idx="30">
                  <c:v>41921.0</c:v>
                </c:pt>
                <c:pt idx="31">
                  <c:v>41970.0</c:v>
                </c:pt>
                <c:pt idx="32">
                  <c:v>41977.0</c:v>
                </c:pt>
                <c:pt idx="33">
                  <c:v>42019.0</c:v>
                </c:pt>
                <c:pt idx="34">
                  <c:v>42047.0</c:v>
                </c:pt>
                <c:pt idx="35">
                  <c:v>42145.0</c:v>
                </c:pt>
                <c:pt idx="36">
                  <c:v>42159.0</c:v>
                </c:pt>
                <c:pt idx="37">
                  <c:v>42229.0</c:v>
                </c:pt>
                <c:pt idx="38">
                  <c:v>42243.0</c:v>
                </c:pt>
              </c:numCache>
            </c:numRef>
          </c:xVal>
          <c:yVal>
            <c:numRef>
              <c:f>'Time to union'!$H$4:$H$42</c:f>
              <c:numCache>
                <c:formatCode>General</c:formatCode>
                <c:ptCount val="39"/>
                <c:pt idx="0">
                  <c:v>89.0</c:v>
                </c:pt>
                <c:pt idx="1">
                  <c:v>257.0</c:v>
                </c:pt>
                <c:pt idx="2">
                  <c:v>82.0</c:v>
                </c:pt>
                <c:pt idx="3">
                  <c:v>102.0</c:v>
                </c:pt>
                <c:pt idx="4">
                  <c:v>89.0</c:v>
                </c:pt>
                <c:pt idx="5">
                  <c:v>300.0</c:v>
                </c:pt>
                <c:pt idx="6">
                  <c:v>300.0</c:v>
                </c:pt>
                <c:pt idx="7">
                  <c:v>117.0</c:v>
                </c:pt>
                <c:pt idx="8">
                  <c:v>89.0</c:v>
                </c:pt>
                <c:pt idx="9">
                  <c:v>89.0</c:v>
                </c:pt>
                <c:pt idx="10">
                  <c:v>152.0</c:v>
                </c:pt>
                <c:pt idx="11">
                  <c:v>300.0</c:v>
                </c:pt>
                <c:pt idx="12">
                  <c:v>82.0</c:v>
                </c:pt>
                <c:pt idx="13">
                  <c:v>103.0</c:v>
                </c:pt>
                <c:pt idx="14">
                  <c:v>103.0</c:v>
                </c:pt>
                <c:pt idx="15">
                  <c:v>89.0</c:v>
                </c:pt>
                <c:pt idx="16">
                  <c:v>82.0</c:v>
                </c:pt>
                <c:pt idx="17">
                  <c:v>131.0</c:v>
                </c:pt>
                <c:pt idx="18">
                  <c:v>82.0</c:v>
                </c:pt>
                <c:pt idx="19">
                  <c:v>89.0</c:v>
                </c:pt>
                <c:pt idx="20">
                  <c:v>82.0</c:v>
                </c:pt>
                <c:pt idx="21">
                  <c:v>84.0</c:v>
                </c:pt>
                <c:pt idx="22">
                  <c:v>126.0</c:v>
                </c:pt>
                <c:pt idx="23">
                  <c:v>82.0</c:v>
                </c:pt>
                <c:pt idx="25">
                  <c:v>180.0</c:v>
                </c:pt>
                <c:pt idx="26">
                  <c:v>120.0</c:v>
                </c:pt>
                <c:pt idx="27">
                  <c:v>83.0</c:v>
                </c:pt>
                <c:pt idx="28">
                  <c:v>125.0</c:v>
                </c:pt>
                <c:pt idx="29">
                  <c:v>104.0</c:v>
                </c:pt>
                <c:pt idx="30">
                  <c:v>90.0</c:v>
                </c:pt>
                <c:pt idx="31">
                  <c:v>91.0</c:v>
                </c:pt>
                <c:pt idx="32">
                  <c:v>89.0</c:v>
                </c:pt>
                <c:pt idx="33">
                  <c:v>64.0</c:v>
                </c:pt>
                <c:pt idx="34">
                  <c:v>180.0</c:v>
                </c:pt>
                <c:pt idx="35">
                  <c:v>138.0</c:v>
                </c:pt>
                <c:pt idx="36">
                  <c:v>131.0</c:v>
                </c:pt>
                <c:pt idx="37">
                  <c:v>82.0</c:v>
                </c:pt>
                <c:pt idx="38">
                  <c:v>82.0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281B-49D5-9C5C-760F0C1D3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696215328"/>
        <c:axId val="-696210528"/>
      </c:scatterChart>
      <c:valAx>
        <c:axId val="-696215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dd/mm/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96210528"/>
        <c:crosses val="autoZero"/>
        <c:crossBetween val="midCat"/>
      </c:valAx>
      <c:valAx>
        <c:axId val="-69621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962153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58127A-CCD4-4F84-9EEA-59900BECF90E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6A64BDB-17E7-4120-A6A9-3E6D1CEE5F85}">
      <dgm:prSet/>
      <dgm:spPr/>
      <dgm:t>
        <a:bodyPr/>
        <a:lstStyle/>
        <a:p>
          <a:r>
            <a:rPr lang="en-US"/>
            <a:t>Open – nonunion rate 16.2%</a:t>
          </a:r>
        </a:p>
      </dgm:t>
    </dgm:pt>
    <dgm:pt modelId="{54E40D32-0B16-4AE2-AFAB-0C73373771A7}" type="parTrans" cxnId="{8A2946AC-F1EC-403F-BB08-88FCADF0249A}">
      <dgm:prSet/>
      <dgm:spPr/>
      <dgm:t>
        <a:bodyPr/>
        <a:lstStyle/>
        <a:p>
          <a:endParaRPr lang="en-US"/>
        </a:p>
      </dgm:t>
    </dgm:pt>
    <dgm:pt modelId="{04B24AE9-0DA7-4772-B856-C147F136AACF}" type="sibTrans" cxnId="{8A2946AC-F1EC-403F-BB08-88FCADF0249A}">
      <dgm:prSet/>
      <dgm:spPr/>
      <dgm:t>
        <a:bodyPr/>
        <a:lstStyle/>
        <a:p>
          <a:endParaRPr lang="en-US"/>
        </a:p>
      </dgm:t>
    </dgm:pt>
    <dgm:pt modelId="{721B47E7-E719-4B70-A6B9-0AEBC6DF5240}">
      <dgm:prSet/>
      <dgm:spPr/>
      <dgm:t>
        <a:bodyPr/>
        <a:lstStyle/>
        <a:p>
          <a:r>
            <a:rPr lang="en-US"/>
            <a:t>Arthroscopic –nonunion rate 7.6% </a:t>
          </a:r>
        </a:p>
      </dgm:t>
    </dgm:pt>
    <dgm:pt modelId="{70BFD7EB-C27C-4B2B-951B-53C798146F9E}" type="parTrans" cxnId="{60A5BCC4-2764-4A38-8AC6-4240F4AD5C12}">
      <dgm:prSet/>
      <dgm:spPr/>
      <dgm:t>
        <a:bodyPr/>
        <a:lstStyle/>
        <a:p>
          <a:endParaRPr lang="en-US"/>
        </a:p>
      </dgm:t>
    </dgm:pt>
    <dgm:pt modelId="{5D0322BC-D9DD-40AD-91C3-8EC7F82190F6}" type="sibTrans" cxnId="{60A5BCC4-2764-4A38-8AC6-4240F4AD5C12}">
      <dgm:prSet/>
      <dgm:spPr/>
      <dgm:t>
        <a:bodyPr/>
        <a:lstStyle/>
        <a:p>
          <a:endParaRPr lang="en-US"/>
        </a:p>
      </dgm:t>
    </dgm:pt>
    <dgm:pt modelId="{29DA5DD4-7FBA-4B40-941E-C444D90CD911}">
      <dgm:prSet/>
      <dgm:spPr/>
      <dgm:t>
        <a:bodyPr/>
        <a:lstStyle/>
        <a:p>
          <a:r>
            <a:rPr lang="en-US"/>
            <a:t>Time to union:</a:t>
          </a:r>
        </a:p>
      </dgm:t>
    </dgm:pt>
    <dgm:pt modelId="{1641964E-D481-41FC-9AE8-6B73DC982CAC}" type="parTrans" cxnId="{D537E6BD-7129-4F54-A195-702448A3D7EE}">
      <dgm:prSet/>
      <dgm:spPr/>
      <dgm:t>
        <a:bodyPr/>
        <a:lstStyle/>
        <a:p>
          <a:endParaRPr lang="en-US"/>
        </a:p>
      </dgm:t>
    </dgm:pt>
    <dgm:pt modelId="{8C979161-0A5D-4763-A453-50C483BD8CED}" type="sibTrans" cxnId="{D537E6BD-7129-4F54-A195-702448A3D7EE}">
      <dgm:prSet/>
      <dgm:spPr/>
      <dgm:t>
        <a:bodyPr/>
        <a:lstStyle/>
        <a:p>
          <a:endParaRPr lang="en-US"/>
        </a:p>
      </dgm:t>
    </dgm:pt>
    <dgm:pt modelId="{54462224-95B5-4812-ABAC-6E354FD90D5C}">
      <dgm:prSet/>
      <dgm:spPr/>
      <dgm:t>
        <a:bodyPr/>
        <a:lstStyle/>
        <a:p>
          <a:r>
            <a:rPr lang="en-US"/>
            <a:t>Open 15 weeks</a:t>
          </a:r>
        </a:p>
      </dgm:t>
    </dgm:pt>
    <dgm:pt modelId="{704A5532-6E24-4EFC-BCFA-08AB06E81590}" type="parTrans" cxnId="{3283F322-004C-43BF-B0C7-85B087B10097}">
      <dgm:prSet/>
      <dgm:spPr/>
      <dgm:t>
        <a:bodyPr/>
        <a:lstStyle/>
        <a:p>
          <a:endParaRPr lang="en-US"/>
        </a:p>
      </dgm:t>
    </dgm:pt>
    <dgm:pt modelId="{433C69B0-5D93-4389-BCB8-6756975700F4}" type="sibTrans" cxnId="{3283F322-004C-43BF-B0C7-85B087B10097}">
      <dgm:prSet/>
      <dgm:spPr/>
      <dgm:t>
        <a:bodyPr/>
        <a:lstStyle/>
        <a:p>
          <a:endParaRPr lang="en-US"/>
        </a:p>
      </dgm:t>
    </dgm:pt>
    <dgm:pt modelId="{B7D1557C-CD3C-465B-B223-56FA4FD11328}">
      <dgm:prSet/>
      <dgm:spPr/>
      <dgm:t>
        <a:bodyPr/>
        <a:lstStyle/>
        <a:p>
          <a:r>
            <a:rPr lang="en-US"/>
            <a:t>Arthroscopic 14.3 weeks</a:t>
          </a:r>
        </a:p>
      </dgm:t>
    </dgm:pt>
    <dgm:pt modelId="{B3081032-17EE-4C6D-BC4B-BAF45B676EB4}" type="parTrans" cxnId="{B106CABF-7473-4192-A14C-A31C149F2626}">
      <dgm:prSet/>
      <dgm:spPr/>
      <dgm:t>
        <a:bodyPr/>
        <a:lstStyle/>
        <a:p>
          <a:endParaRPr lang="en-US"/>
        </a:p>
      </dgm:t>
    </dgm:pt>
    <dgm:pt modelId="{1E897BB9-A2B2-4488-B371-DF7557DAD2D9}" type="sibTrans" cxnId="{B106CABF-7473-4192-A14C-A31C149F2626}">
      <dgm:prSet/>
      <dgm:spPr/>
      <dgm:t>
        <a:bodyPr/>
        <a:lstStyle/>
        <a:p>
          <a:endParaRPr lang="en-US"/>
        </a:p>
      </dgm:t>
    </dgm:pt>
    <dgm:pt modelId="{1675F1F8-5779-4675-8CC7-C55929B79636}" type="pres">
      <dgm:prSet presAssocID="{9358127A-CCD4-4F84-9EEA-59900BECF90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B25E2C-25DE-417F-8679-FD9C14CD1543}" type="pres">
      <dgm:prSet presAssocID="{9358127A-CCD4-4F84-9EEA-59900BECF90E}" presName="dummyMaxCanvas" presStyleCnt="0">
        <dgm:presLayoutVars/>
      </dgm:prSet>
      <dgm:spPr/>
    </dgm:pt>
    <dgm:pt modelId="{70AEFE27-016B-4B23-AD2D-ED97992FE56B}" type="pres">
      <dgm:prSet presAssocID="{9358127A-CCD4-4F84-9EEA-59900BECF90E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DD2F43-0DF7-4703-8D82-68C75D98695E}" type="pres">
      <dgm:prSet presAssocID="{9358127A-CCD4-4F84-9EEA-59900BECF90E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589F26-3AB5-4D10-97F0-A7816FDFAFE3}" type="pres">
      <dgm:prSet presAssocID="{9358127A-CCD4-4F84-9EEA-59900BECF90E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466AD0-D9C4-406D-932F-A4950F05273B}" type="pres">
      <dgm:prSet presAssocID="{9358127A-CCD4-4F84-9EEA-59900BECF90E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3A8AF9-A036-4053-87B9-F3F78E1749B9}" type="pres">
      <dgm:prSet presAssocID="{9358127A-CCD4-4F84-9EEA-59900BECF90E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D2F4DB-B447-41C4-82E5-E43840268DAA}" type="pres">
      <dgm:prSet presAssocID="{9358127A-CCD4-4F84-9EEA-59900BECF90E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883566-3FF8-4583-A73D-119E48A23BE5}" type="pres">
      <dgm:prSet presAssocID="{9358127A-CCD4-4F84-9EEA-59900BECF90E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7469C2-0C1A-465B-A5B4-DC2981E04C40}" type="pres">
      <dgm:prSet presAssocID="{9358127A-CCD4-4F84-9EEA-59900BECF90E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30C1BE-1D99-4519-AB41-4C4F2EACAC18}" type="pres">
      <dgm:prSet presAssocID="{9358127A-CCD4-4F84-9EEA-59900BECF90E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5219BA-E2C1-4737-8C85-BD6DE0C19F24}" type="pres">
      <dgm:prSet presAssocID="{9358127A-CCD4-4F84-9EEA-59900BECF90E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B7ED1F-02EF-45AE-8117-8505A6812900}" type="pres">
      <dgm:prSet presAssocID="{9358127A-CCD4-4F84-9EEA-59900BECF90E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94FA36-A73A-47F8-BBFB-D1FBE254EEB5}" type="pres">
      <dgm:prSet presAssocID="{9358127A-CCD4-4F84-9EEA-59900BECF90E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167C07-6937-4D24-B859-96261AC09476}" type="pres">
      <dgm:prSet presAssocID="{9358127A-CCD4-4F84-9EEA-59900BECF90E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379861-FCBE-4C08-A8DB-8FB984C529F0}" type="pres">
      <dgm:prSet presAssocID="{9358127A-CCD4-4F84-9EEA-59900BECF90E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083D10-CC15-4D7D-A654-F6D82C3E7872}" type="presOf" srcId="{54462224-95B5-4812-ABAC-6E354FD90D5C}" destId="{D0167C07-6937-4D24-B859-96261AC09476}" srcOrd="1" destOrd="0" presId="urn:microsoft.com/office/officeart/2005/8/layout/vProcess5"/>
    <dgm:cxn modelId="{D537E6BD-7129-4F54-A195-702448A3D7EE}" srcId="{9358127A-CCD4-4F84-9EEA-59900BECF90E}" destId="{29DA5DD4-7FBA-4B40-941E-C444D90CD911}" srcOrd="2" destOrd="0" parTransId="{1641964E-D481-41FC-9AE8-6B73DC982CAC}" sibTransId="{8C979161-0A5D-4763-A453-50C483BD8CED}"/>
    <dgm:cxn modelId="{59D783A5-964F-432F-9DF2-0274FD059112}" type="presOf" srcId="{29DA5DD4-7FBA-4B40-941E-C444D90CD911}" destId="{B494FA36-A73A-47F8-BBFB-D1FBE254EEB5}" srcOrd="1" destOrd="0" presId="urn:microsoft.com/office/officeart/2005/8/layout/vProcess5"/>
    <dgm:cxn modelId="{A5EA4DF6-EF6C-47DA-AE0A-894BDA740C3B}" type="presOf" srcId="{9358127A-CCD4-4F84-9EEA-59900BECF90E}" destId="{1675F1F8-5779-4675-8CC7-C55929B79636}" srcOrd="0" destOrd="0" presId="urn:microsoft.com/office/officeart/2005/8/layout/vProcess5"/>
    <dgm:cxn modelId="{3BA34A15-E953-41B5-AE54-475329946C8B}" type="presOf" srcId="{36A64BDB-17E7-4120-A6A9-3E6D1CEE5F85}" destId="{125219BA-E2C1-4737-8C85-BD6DE0C19F24}" srcOrd="1" destOrd="0" presId="urn:microsoft.com/office/officeart/2005/8/layout/vProcess5"/>
    <dgm:cxn modelId="{26EB9133-61E7-4AD5-9B38-8E186188C104}" type="presOf" srcId="{36A64BDB-17E7-4120-A6A9-3E6D1CEE5F85}" destId="{70AEFE27-016B-4B23-AD2D-ED97992FE56B}" srcOrd="0" destOrd="0" presId="urn:microsoft.com/office/officeart/2005/8/layout/vProcess5"/>
    <dgm:cxn modelId="{0AF71D17-AF57-4D62-B5A5-9C1AB28419DD}" type="presOf" srcId="{04B24AE9-0DA7-4772-B856-C147F136AACF}" destId="{33D2F4DB-B447-41C4-82E5-E43840268DAA}" srcOrd="0" destOrd="0" presId="urn:microsoft.com/office/officeart/2005/8/layout/vProcess5"/>
    <dgm:cxn modelId="{60A5BCC4-2764-4A38-8AC6-4240F4AD5C12}" srcId="{9358127A-CCD4-4F84-9EEA-59900BECF90E}" destId="{721B47E7-E719-4B70-A6B9-0AEBC6DF5240}" srcOrd="1" destOrd="0" parTransId="{70BFD7EB-C27C-4B2B-951B-53C798146F9E}" sibTransId="{5D0322BC-D9DD-40AD-91C3-8EC7F82190F6}"/>
    <dgm:cxn modelId="{DCC2CCF6-37AE-4812-B68B-23514DE73687}" type="presOf" srcId="{721B47E7-E719-4B70-A6B9-0AEBC6DF5240}" destId="{21DD2F43-0DF7-4703-8D82-68C75D98695E}" srcOrd="0" destOrd="0" presId="urn:microsoft.com/office/officeart/2005/8/layout/vProcess5"/>
    <dgm:cxn modelId="{3283F322-004C-43BF-B0C7-85B087B10097}" srcId="{9358127A-CCD4-4F84-9EEA-59900BECF90E}" destId="{54462224-95B5-4812-ABAC-6E354FD90D5C}" srcOrd="3" destOrd="0" parTransId="{704A5532-6E24-4EFC-BCFA-08AB06E81590}" sibTransId="{433C69B0-5D93-4389-BCB8-6756975700F4}"/>
    <dgm:cxn modelId="{935C35C8-B888-4761-9C32-EE96270E5088}" type="presOf" srcId="{29DA5DD4-7FBA-4B40-941E-C444D90CD911}" destId="{DC589F26-3AB5-4D10-97F0-A7816FDFAFE3}" srcOrd="0" destOrd="0" presId="urn:microsoft.com/office/officeart/2005/8/layout/vProcess5"/>
    <dgm:cxn modelId="{605B2E7F-8B30-4B2C-9D0C-F1B9A37EB301}" type="presOf" srcId="{5D0322BC-D9DD-40AD-91C3-8EC7F82190F6}" destId="{DA883566-3FF8-4583-A73D-119E48A23BE5}" srcOrd="0" destOrd="0" presId="urn:microsoft.com/office/officeart/2005/8/layout/vProcess5"/>
    <dgm:cxn modelId="{3F078C33-DB86-4751-A307-F8426A38F618}" type="presOf" srcId="{B7D1557C-CD3C-465B-B223-56FA4FD11328}" destId="{6F3A8AF9-A036-4053-87B9-F3F78E1749B9}" srcOrd="0" destOrd="0" presId="urn:microsoft.com/office/officeart/2005/8/layout/vProcess5"/>
    <dgm:cxn modelId="{B106CABF-7473-4192-A14C-A31C149F2626}" srcId="{9358127A-CCD4-4F84-9EEA-59900BECF90E}" destId="{B7D1557C-CD3C-465B-B223-56FA4FD11328}" srcOrd="4" destOrd="0" parTransId="{B3081032-17EE-4C6D-BC4B-BAF45B676EB4}" sibTransId="{1E897BB9-A2B2-4488-B371-DF7557DAD2D9}"/>
    <dgm:cxn modelId="{8A2946AC-F1EC-403F-BB08-88FCADF0249A}" srcId="{9358127A-CCD4-4F84-9EEA-59900BECF90E}" destId="{36A64BDB-17E7-4120-A6A9-3E6D1CEE5F85}" srcOrd="0" destOrd="0" parTransId="{54E40D32-0B16-4AE2-AFAB-0C73373771A7}" sibTransId="{04B24AE9-0DA7-4772-B856-C147F136AACF}"/>
    <dgm:cxn modelId="{980CB2E5-0263-4922-8BE6-9267B9A1C1AF}" type="presOf" srcId="{B7D1557C-CD3C-465B-B223-56FA4FD11328}" destId="{C6379861-FCBE-4C08-A8DB-8FB984C529F0}" srcOrd="1" destOrd="0" presId="urn:microsoft.com/office/officeart/2005/8/layout/vProcess5"/>
    <dgm:cxn modelId="{EF4DC1B4-192C-4BDA-AB75-9947E4FA98E7}" type="presOf" srcId="{721B47E7-E719-4B70-A6B9-0AEBC6DF5240}" destId="{62B7ED1F-02EF-45AE-8117-8505A6812900}" srcOrd="1" destOrd="0" presId="urn:microsoft.com/office/officeart/2005/8/layout/vProcess5"/>
    <dgm:cxn modelId="{B68F7A87-C838-425B-ADC5-2561971EB49E}" type="presOf" srcId="{8C979161-0A5D-4763-A453-50C483BD8CED}" destId="{B77469C2-0C1A-465B-A5B4-DC2981E04C40}" srcOrd="0" destOrd="0" presId="urn:microsoft.com/office/officeart/2005/8/layout/vProcess5"/>
    <dgm:cxn modelId="{75EB9349-3C74-46C1-90C4-05365F93D6C2}" type="presOf" srcId="{54462224-95B5-4812-ABAC-6E354FD90D5C}" destId="{58466AD0-D9C4-406D-932F-A4950F05273B}" srcOrd="0" destOrd="0" presId="urn:microsoft.com/office/officeart/2005/8/layout/vProcess5"/>
    <dgm:cxn modelId="{912ECD09-ABBF-4EC1-B4E9-A70450F986B4}" type="presOf" srcId="{433C69B0-5D93-4389-BCB8-6756975700F4}" destId="{2730C1BE-1D99-4519-AB41-4C4F2EACAC18}" srcOrd="0" destOrd="0" presId="urn:microsoft.com/office/officeart/2005/8/layout/vProcess5"/>
    <dgm:cxn modelId="{53C526E7-E790-4DFA-AEA9-D7014DE85B87}" type="presParOf" srcId="{1675F1F8-5779-4675-8CC7-C55929B79636}" destId="{68B25E2C-25DE-417F-8679-FD9C14CD1543}" srcOrd="0" destOrd="0" presId="urn:microsoft.com/office/officeart/2005/8/layout/vProcess5"/>
    <dgm:cxn modelId="{F24CF53A-420D-46C5-B957-52D15CFC218C}" type="presParOf" srcId="{1675F1F8-5779-4675-8CC7-C55929B79636}" destId="{70AEFE27-016B-4B23-AD2D-ED97992FE56B}" srcOrd="1" destOrd="0" presId="urn:microsoft.com/office/officeart/2005/8/layout/vProcess5"/>
    <dgm:cxn modelId="{6EC519DA-5C9C-4B26-A40B-E827313216DC}" type="presParOf" srcId="{1675F1F8-5779-4675-8CC7-C55929B79636}" destId="{21DD2F43-0DF7-4703-8D82-68C75D98695E}" srcOrd="2" destOrd="0" presId="urn:microsoft.com/office/officeart/2005/8/layout/vProcess5"/>
    <dgm:cxn modelId="{7A3AA51A-2A25-44ED-9665-F194B1F92D77}" type="presParOf" srcId="{1675F1F8-5779-4675-8CC7-C55929B79636}" destId="{DC589F26-3AB5-4D10-97F0-A7816FDFAFE3}" srcOrd="3" destOrd="0" presId="urn:microsoft.com/office/officeart/2005/8/layout/vProcess5"/>
    <dgm:cxn modelId="{7917B9BE-2D49-4B09-9A57-4D80E02CE347}" type="presParOf" srcId="{1675F1F8-5779-4675-8CC7-C55929B79636}" destId="{58466AD0-D9C4-406D-932F-A4950F05273B}" srcOrd="4" destOrd="0" presId="urn:microsoft.com/office/officeart/2005/8/layout/vProcess5"/>
    <dgm:cxn modelId="{66AFC18B-92DC-42FD-904F-1F57BCAE9439}" type="presParOf" srcId="{1675F1F8-5779-4675-8CC7-C55929B79636}" destId="{6F3A8AF9-A036-4053-87B9-F3F78E1749B9}" srcOrd="5" destOrd="0" presId="urn:microsoft.com/office/officeart/2005/8/layout/vProcess5"/>
    <dgm:cxn modelId="{204DC01D-339E-4464-BB1E-FE3FDBAC2EB4}" type="presParOf" srcId="{1675F1F8-5779-4675-8CC7-C55929B79636}" destId="{33D2F4DB-B447-41C4-82E5-E43840268DAA}" srcOrd="6" destOrd="0" presId="urn:microsoft.com/office/officeart/2005/8/layout/vProcess5"/>
    <dgm:cxn modelId="{B5CA046D-A56D-49E3-84DB-4299A1B9E180}" type="presParOf" srcId="{1675F1F8-5779-4675-8CC7-C55929B79636}" destId="{DA883566-3FF8-4583-A73D-119E48A23BE5}" srcOrd="7" destOrd="0" presId="urn:microsoft.com/office/officeart/2005/8/layout/vProcess5"/>
    <dgm:cxn modelId="{D3B23D69-DF53-4704-8674-AB3A5D389709}" type="presParOf" srcId="{1675F1F8-5779-4675-8CC7-C55929B79636}" destId="{B77469C2-0C1A-465B-A5B4-DC2981E04C40}" srcOrd="8" destOrd="0" presId="urn:microsoft.com/office/officeart/2005/8/layout/vProcess5"/>
    <dgm:cxn modelId="{B81D2567-006A-42A5-9F48-A2A04E8DB87D}" type="presParOf" srcId="{1675F1F8-5779-4675-8CC7-C55929B79636}" destId="{2730C1BE-1D99-4519-AB41-4C4F2EACAC18}" srcOrd="9" destOrd="0" presId="urn:microsoft.com/office/officeart/2005/8/layout/vProcess5"/>
    <dgm:cxn modelId="{FCFD7E8D-14C6-45AC-9748-90786AAE3F1F}" type="presParOf" srcId="{1675F1F8-5779-4675-8CC7-C55929B79636}" destId="{125219BA-E2C1-4737-8C85-BD6DE0C19F24}" srcOrd="10" destOrd="0" presId="urn:microsoft.com/office/officeart/2005/8/layout/vProcess5"/>
    <dgm:cxn modelId="{B07AE506-5C68-45A2-BBBD-0A12E4133D20}" type="presParOf" srcId="{1675F1F8-5779-4675-8CC7-C55929B79636}" destId="{62B7ED1F-02EF-45AE-8117-8505A6812900}" srcOrd="11" destOrd="0" presId="urn:microsoft.com/office/officeart/2005/8/layout/vProcess5"/>
    <dgm:cxn modelId="{443D1749-6348-46EE-81B8-2FA403A04404}" type="presParOf" srcId="{1675F1F8-5779-4675-8CC7-C55929B79636}" destId="{B494FA36-A73A-47F8-BBFB-D1FBE254EEB5}" srcOrd="12" destOrd="0" presId="urn:microsoft.com/office/officeart/2005/8/layout/vProcess5"/>
    <dgm:cxn modelId="{2C165BDB-0291-4B92-B13F-B057DF8C50F3}" type="presParOf" srcId="{1675F1F8-5779-4675-8CC7-C55929B79636}" destId="{D0167C07-6937-4D24-B859-96261AC09476}" srcOrd="13" destOrd="0" presId="urn:microsoft.com/office/officeart/2005/8/layout/vProcess5"/>
    <dgm:cxn modelId="{DAF2B768-447F-48EA-AFB2-231A0E0F79B8}" type="presParOf" srcId="{1675F1F8-5779-4675-8CC7-C55929B79636}" destId="{C6379861-FCBE-4C08-A8DB-8FB984C529F0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EFE27-016B-4B23-AD2D-ED97992FE56B}">
      <dsp:nvSpPr>
        <dsp:cNvPr id="0" name=""/>
        <dsp:cNvSpPr/>
      </dsp:nvSpPr>
      <dsp:spPr>
        <a:xfrm>
          <a:off x="0" y="0"/>
          <a:ext cx="7791907" cy="56364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Open – nonunion rate 16.2%</a:t>
          </a:r>
        </a:p>
      </dsp:txBody>
      <dsp:txXfrm>
        <a:off x="16509" y="16509"/>
        <a:ext cx="7117742" cy="530627"/>
      </dsp:txXfrm>
    </dsp:sp>
    <dsp:sp modelId="{21DD2F43-0DF7-4703-8D82-68C75D98695E}">
      <dsp:nvSpPr>
        <dsp:cNvPr id="0" name=""/>
        <dsp:cNvSpPr/>
      </dsp:nvSpPr>
      <dsp:spPr>
        <a:xfrm>
          <a:off x="581863" y="641929"/>
          <a:ext cx="7791907" cy="5636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Arthroscopic –nonunion rate 7.6% </a:t>
          </a:r>
        </a:p>
      </dsp:txBody>
      <dsp:txXfrm>
        <a:off x="598372" y="658438"/>
        <a:ext cx="6810656" cy="530627"/>
      </dsp:txXfrm>
    </dsp:sp>
    <dsp:sp modelId="{DC589F26-3AB5-4D10-97F0-A7816FDFAFE3}">
      <dsp:nvSpPr>
        <dsp:cNvPr id="0" name=""/>
        <dsp:cNvSpPr/>
      </dsp:nvSpPr>
      <dsp:spPr>
        <a:xfrm>
          <a:off x="1163726" y="1283859"/>
          <a:ext cx="7791907" cy="5636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Time to union:</a:t>
          </a:r>
        </a:p>
      </dsp:txBody>
      <dsp:txXfrm>
        <a:off x="1180235" y="1300368"/>
        <a:ext cx="6810656" cy="530627"/>
      </dsp:txXfrm>
    </dsp:sp>
    <dsp:sp modelId="{58466AD0-D9C4-406D-932F-A4950F05273B}">
      <dsp:nvSpPr>
        <dsp:cNvPr id="0" name=""/>
        <dsp:cNvSpPr/>
      </dsp:nvSpPr>
      <dsp:spPr>
        <a:xfrm>
          <a:off x="1745589" y="1925788"/>
          <a:ext cx="7791907" cy="56364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Open 15 weeks</a:t>
          </a:r>
        </a:p>
      </dsp:txBody>
      <dsp:txXfrm>
        <a:off x="1762098" y="1942297"/>
        <a:ext cx="6810656" cy="530627"/>
      </dsp:txXfrm>
    </dsp:sp>
    <dsp:sp modelId="{6F3A8AF9-A036-4053-87B9-F3F78E1749B9}">
      <dsp:nvSpPr>
        <dsp:cNvPr id="0" name=""/>
        <dsp:cNvSpPr/>
      </dsp:nvSpPr>
      <dsp:spPr>
        <a:xfrm>
          <a:off x="2327452" y="2567718"/>
          <a:ext cx="7791907" cy="56364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Arthroscopic 14.3 weeks</a:t>
          </a:r>
        </a:p>
      </dsp:txBody>
      <dsp:txXfrm>
        <a:off x="2343961" y="2584227"/>
        <a:ext cx="6810656" cy="530627"/>
      </dsp:txXfrm>
    </dsp:sp>
    <dsp:sp modelId="{33D2F4DB-B447-41C4-82E5-E43840268DAA}">
      <dsp:nvSpPr>
        <dsp:cNvPr id="0" name=""/>
        <dsp:cNvSpPr/>
      </dsp:nvSpPr>
      <dsp:spPr>
        <a:xfrm>
          <a:off x="7425537" y="411774"/>
          <a:ext cx="366369" cy="36636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7507970" y="411774"/>
        <a:ext cx="201503" cy="275693"/>
      </dsp:txXfrm>
    </dsp:sp>
    <dsp:sp modelId="{DA883566-3FF8-4583-A73D-119E48A23BE5}">
      <dsp:nvSpPr>
        <dsp:cNvPr id="0" name=""/>
        <dsp:cNvSpPr/>
      </dsp:nvSpPr>
      <dsp:spPr>
        <a:xfrm>
          <a:off x="8007400" y="1053703"/>
          <a:ext cx="366369" cy="36636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8089833" y="1053703"/>
        <a:ext cx="201503" cy="275693"/>
      </dsp:txXfrm>
    </dsp:sp>
    <dsp:sp modelId="{B77469C2-0C1A-465B-A5B4-DC2981E04C40}">
      <dsp:nvSpPr>
        <dsp:cNvPr id="0" name=""/>
        <dsp:cNvSpPr/>
      </dsp:nvSpPr>
      <dsp:spPr>
        <a:xfrm>
          <a:off x="8589264" y="1686239"/>
          <a:ext cx="366369" cy="366369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8671697" y="1686239"/>
        <a:ext cx="201503" cy="275693"/>
      </dsp:txXfrm>
    </dsp:sp>
    <dsp:sp modelId="{2730C1BE-1D99-4519-AB41-4C4F2EACAC18}">
      <dsp:nvSpPr>
        <dsp:cNvPr id="0" name=""/>
        <dsp:cNvSpPr/>
      </dsp:nvSpPr>
      <dsp:spPr>
        <a:xfrm>
          <a:off x="9171127" y="2334431"/>
          <a:ext cx="366369" cy="36636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9253560" y="2334431"/>
        <a:ext cx="201503" cy="2756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CB7C-063E-234E-B5A0-D018062BF918}" type="datetimeFigureOut">
              <a:rPr lang="en-US" smtClean="0"/>
              <a:t>3/10/20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96D8-4C47-5746-9500-14349DFC1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58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CB7C-063E-234E-B5A0-D018062BF918}" type="datetimeFigureOut">
              <a:rPr lang="en-US" smtClean="0"/>
              <a:t>3/10/20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96D8-4C47-5746-9500-14349DFC1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23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CB7C-063E-234E-B5A0-D018062BF918}" type="datetimeFigureOut">
              <a:rPr lang="en-US" smtClean="0"/>
              <a:t>3/10/20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96D8-4C47-5746-9500-14349DFC1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2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CB7C-063E-234E-B5A0-D018062BF918}" type="datetimeFigureOut">
              <a:rPr lang="en-US" smtClean="0"/>
              <a:t>3/10/20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96D8-4C47-5746-9500-14349DFC1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03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CB7C-063E-234E-B5A0-D018062BF918}" type="datetimeFigureOut">
              <a:rPr lang="en-US" smtClean="0"/>
              <a:t>3/10/20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96D8-4C47-5746-9500-14349DFC1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3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CB7C-063E-234E-B5A0-D018062BF918}" type="datetimeFigureOut">
              <a:rPr lang="en-US" smtClean="0"/>
              <a:t>3/10/20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96D8-4C47-5746-9500-14349DFC1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88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CB7C-063E-234E-B5A0-D018062BF918}" type="datetimeFigureOut">
              <a:rPr lang="en-US" smtClean="0"/>
              <a:t>3/10/20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96D8-4C47-5746-9500-14349DFC1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CB7C-063E-234E-B5A0-D018062BF918}" type="datetimeFigureOut">
              <a:rPr lang="en-US" smtClean="0"/>
              <a:t>3/10/20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96D8-4C47-5746-9500-14349DFC1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67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CB7C-063E-234E-B5A0-D018062BF918}" type="datetimeFigureOut">
              <a:rPr lang="en-US" smtClean="0"/>
              <a:t>3/10/20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96D8-4C47-5746-9500-14349DFC1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649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CB7C-063E-234E-B5A0-D018062BF918}" type="datetimeFigureOut">
              <a:rPr lang="en-US" smtClean="0"/>
              <a:t>3/10/20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96D8-4C47-5746-9500-14349DFC1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3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CCB7C-063E-234E-B5A0-D018062BF918}" type="datetimeFigureOut">
              <a:rPr lang="en-US" smtClean="0"/>
              <a:t>3/10/20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96D8-4C47-5746-9500-14349DFC1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7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CCB7C-063E-234E-B5A0-D018062BF918}" type="datetimeFigureOut">
              <a:rPr lang="en-US" smtClean="0"/>
              <a:t>3/10/20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B96D8-4C47-5746-9500-14349DFC1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6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5">
            <a:extLst>
              <a:ext uri="{FF2B5EF4-FFF2-40B4-BE49-F238E27FC236}">
                <a16:creationId xmlns:a16="http://schemas.microsoft.com/office/drawing/2014/main" xmlns="" id="{3E443FD7-A66B-4AA0-872D-B088B9BC5F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4095" y="851517"/>
            <a:ext cx="5238466" cy="2991416"/>
          </a:xfrm>
        </p:spPr>
        <p:txBody>
          <a:bodyPr anchor="b">
            <a:normAutofit/>
          </a:bodyPr>
          <a:lstStyle/>
          <a:p>
            <a:pPr algn="l"/>
            <a:r>
              <a:rPr lang="en-US" sz="5100"/>
              <a:t>Open versus arthroscopic ankle fusion: single surgeon series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4096" y="3842932"/>
            <a:ext cx="4167115" cy="2163551"/>
          </a:xfrm>
        </p:spPr>
        <p:txBody>
          <a:bodyPr anchor="t">
            <a:normAutofit/>
          </a:bodyPr>
          <a:lstStyle/>
          <a:p>
            <a:pPr algn="l"/>
            <a:r>
              <a:rPr lang="en-US"/>
              <a:t>Beth Lineham</a:t>
            </a:r>
          </a:p>
          <a:p>
            <a:pPr algn="l"/>
            <a:r>
              <a:rPr lang="en-US"/>
              <a:t>Simon Sturdee</a:t>
            </a:r>
          </a:p>
        </p:txBody>
      </p:sp>
      <p:sp>
        <p:nvSpPr>
          <p:cNvPr id="24" name="Freeform: Shape 27">
            <a:extLst>
              <a:ext uri="{FF2B5EF4-FFF2-40B4-BE49-F238E27FC236}">
                <a16:creationId xmlns:a16="http://schemas.microsoft.com/office/drawing/2014/main" xmlns="" id="{C04BE0EF-3561-49B4-9A29-F283168A9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Graphic 13" descr="Skeleton">
            <a:extLst>
              <a:ext uri="{FF2B5EF4-FFF2-40B4-BE49-F238E27FC236}">
                <a16:creationId xmlns:a16="http://schemas.microsoft.com/office/drawing/2014/main" xmlns="" id="{AB9D4A59-A486-462D-9FF6-2476824F9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31503" y="2129307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4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Single surgeon switch to arthroscopic method of ankle fusion from open ankle fusion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Literature rates of nonunion range from 0-36%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Time to union range from 12-14 weeks</a:t>
            </a:r>
          </a:p>
        </p:txBody>
      </p:sp>
    </p:spTree>
    <p:extLst>
      <p:ext uri="{BB962C8B-B14F-4D97-AF65-F5344CB8AC3E}">
        <p14:creationId xmlns:p14="http://schemas.microsoft.com/office/powerpoint/2010/main" val="1972967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Included all patients who underwent isolated ankle fusion by Mr Sturdee in CHFT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Patient records checked using EPR, EDMS, and patients letters on O drive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Used letters and operation note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Excel used for analysis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65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xmlns="" id="{02DD2BC0-6F29-4B4F-8D61-2DCF6D2E8E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Results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xmlns="" id="{0B4A8FBB-546B-49DB-B83C-B40FD8078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6314"/>
            <a:ext cx="10515600" cy="36506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dirty="0">
                <a:cs typeface="Calibri" panose="020F0502020204030204"/>
              </a:rPr>
              <a:t>37 patients open group</a:t>
            </a:r>
            <a:endParaRPr lang="en-US" dirty="0"/>
          </a:p>
          <a:p>
            <a:pPr marL="0" indent="0">
              <a:buNone/>
            </a:pPr>
            <a:endParaRPr lang="en-GB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GB" dirty="0">
                <a:cs typeface="Calibri" panose="020F0502020204030204"/>
              </a:rPr>
              <a:t>39 patients arthroscopic group</a:t>
            </a:r>
          </a:p>
          <a:p>
            <a:pPr marL="0" indent="0">
              <a:buNone/>
            </a:pPr>
            <a:endParaRPr lang="en-GB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GB" dirty="0">
                <a:cs typeface="Calibri" panose="020F0502020204030204"/>
              </a:rPr>
              <a:t>Open: 25 OA, 8 PTA, 1 PTTI, 1 RA, 1 revision</a:t>
            </a:r>
          </a:p>
          <a:p>
            <a:pPr marL="0" indent="0">
              <a:buNone/>
            </a:pPr>
            <a:endParaRPr lang="en-GB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GB" dirty="0">
                <a:cs typeface="Calibri" panose="020F0502020204030204"/>
              </a:rPr>
              <a:t>Arthroscopic: 13 OA, 23 PTA, 1 </a:t>
            </a:r>
            <a:r>
              <a:rPr lang="en-GB" dirty="0" err="1">
                <a:cs typeface="Calibri" panose="020F0502020204030204"/>
              </a:rPr>
              <a:t>cavovarus</a:t>
            </a:r>
            <a:r>
              <a:rPr lang="en-GB" dirty="0">
                <a:cs typeface="Calibri" panose="020F0502020204030204"/>
              </a:rPr>
              <a:t> deformity, 1 RA</a:t>
            </a:r>
          </a:p>
          <a:p>
            <a:pPr marL="0" indent="0">
              <a:buNone/>
            </a:pPr>
            <a:endParaRPr lang="en-GB" dirty="0">
              <a:cs typeface="Calibri" panose="020F0502020204030204"/>
            </a:endParaRPr>
          </a:p>
          <a:p>
            <a:pPr marL="0" indent="0">
              <a:buNone/>
            </a:pPr>
            <a:endParaRPr lang="en-GB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91627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xmlns="" id="{02DD2BC0-6F29-4B4F-8D61-2DCF6D2E8E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Results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xmlns="" id="{0DA06323-142F-493B-806D-DAE517D9920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36320" y="2899956"/>
          <a:ext cx="10119360" cy="3131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92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9641402"/>
              </p:ext>
            </p:extLst>
          </p:nvPr>
        </p:nvGraphicFramePr>
        <p:xfrm>
          <a:off x="463639" y="270455"/>
          <a:ext cx="11372046" cy="6323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680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390708"/>
              </p:ext>
            </p:extLst>
          </p:nvPr>
        </p:nvGraphicFramePr>
        <p:xfrm>
          <a:off x="634373" y="233429"/>
          <a:ext cx="11201311" cy="6334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3468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7">
            <a:extLst>
              <a:ext uri="{FF2B5EF4-FFF2-40B4-BE49-F238E27FC236}">
                <a16:creationId xmlns:a16="http://schemas.microsoft.com/office/drawing/2014/main" xmlns="" id="{3B854194-185D-494D-905C-7C7CB2E30F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B4F5FA0D-0104-4987-8241-EFF7C85B88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xmlns="" id="{2897127E-6CEF-446C-BE87-93B7C46E49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Open: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solidFill>
                  <a:srgbClr val="000000"/>
                </a:solidFill>
              </a:rPr>
              <a:t>PE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solidFill>
                  <a:srgbClr val="000000"/>
                </a:solidFill>
              </a:rPr>
              <a:t>Ongoing pain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solidFill>
                  <a:srgbClr val="000000"/>
                </a:solidFill>
              </a:rPr>
              <a:t>Prolonged wound healing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solidFill>
                  <a:srgbClr val="000000"/>
                </a:solidFill>
              </a:rPr>
              <a:t>Abscess requiring washout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solidFill>
                  <a:srgbClr val="000000"/>
                </a:solidFill>
              </a:rPr>
              <a:t>Metalwork irritation requiring removal x2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2000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>
                <a:solidFill>
                  <a:srgbClr val="000000"/>
                </a:solidFill>
              </a:rPr>
              <a:t>Arthroscopic: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solidFill>
                  <a:srgbClr val="000000"/>
                </a:solidFill>
              </a:rPr>
              <a:t>CRPS x2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solidFill>
                  <a:srgbClr val="000000"/>
                </a:solidFill>
              </a:rPr>
              <a:t>Infection requiring metalwork removal subsequent subtalar fusion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solidFill>
                  <a:srgbClr val="000000"/>
                </a:solidFill>
              </a:rPr>
              <a:t>Subtalar arthritis requiring injections within 2 years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solidFill>
                  <a:srgbClr val="000000"/>
                </a:solidFill>
              </a:rPr>
              <a:t>Superficial wound infection x2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solidFill>
                  <a:srgbClr val="000000"/>
                </a:solidFill>
              </a:rPr>
              <a:t>PE</a:t>
            </a:r>
          </a:p>
        </p:txBody>
      </p:sp>
    </p:spTree>
    <p:extLst>
      <p:ext uri="{BB962C8B-B14F-4D97-AF65-F5344CB8AC3E}">
        <p14:creationId xmlns:p14="http://schemas.microsoft.com/office/powerpoint/2010/main" val="1168843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Length of stay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Open 1.9 days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Arthroscopic 1.5 days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798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Tourniquet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Unable to get data for 9 patients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1 patient tourniquet failed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Open 1:59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Arthroscopic 2:29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08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Union rate fits with literature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Time to union – subjective/dependent on assessor and clinic date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Tourniquet time longer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Length of stay slightly shorter</a:t>
            </a:r>
          </a:p>
        </p:txBody>
      </p:sp>
    </p:spTree>
    <p:extLst>
      <p:ext uri="{BB962C8B-B14F-4D97-AF65-F5344CB8AC3E}">
        <p14:creationId xmlns:p14="http://schemas.microsoft.com/office/powerpoint/2010/main" val="1929137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Moving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Move to arthroscopic technique seems positive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00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0000"/>
                </a:solidFill>
              </a:rPr>
              <a:t>Continue with arthroscopic technique in suitable patients</a:t>
            </a:r>
          </a:p>
        </p:txBody>
      </p:sp>
    </p:spTree>
    <p:extLst>
      <p:ext uri="{BB962C8B-B14F-4D97-AF65-F5344CB8AC3E}">
        <p14:creationId xmlns:p14="http://schemas.microsoft.com/office/powerpoint/2010/main" val="1809369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219</Words>
  <Application>Microsoft Macintosh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Open versus arthroscopic ankle fusion: single surgeon series</vt:lpstr>
      <vt:lpstr>Background</vt:lpstr>
      <vt:lpstr>Methods</vt:lpstr>
      <vt:lpstr>Results</vt:lpstr>
      <vt:lpstr>Results</vt:lpstr>
      <vt:lpstr>PowerPoint Presentation</vt:lpstr>
      <vt:lpstr>PowerPoint Presentation</vt:lpstr>
      <vt:lpstr>Complications</vt:lpstr>
      <vt:lpstr>Length of stay</vt:lpstr>
      <vt:lpstr>Tourniquet Time</vt:lpstr>
      <vt:lpstr>Discussion</vt:lpstr>
      <vt:lpstr>Moving forward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versus arthroscopic ankle fusion: single surgeon series</dc:title>
  <dc:creator>Beth Brown</dc:creator>
  <cp:lastModifiedBy>Beth Brown</cp:lastModifiedBy>
  <cp:revision>47</cp:revision>
  <dcterms:created xsi:type="dcterms:W3CDTF">2020-03-08T17:55:03Z</dcterms:created>
  <dcterms:modified xsi:type="dcterms:W3CDTF">2020-03-10T20:41:31Z</dcterms:modified>
</cp:coreProperties>
</file>